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0" r:id="rId25"/>
    <p:sldId id="282" r:id="rId26"/>
    <p:sldId id="283" r:id="rId27"/>
    <p:sldId id="284" r:id="rId28"/>
    <p:sldId id="286" r:id="rId29"/>
    <p:sldId id="278" r:id="rId30"/>
    <p:sldId id="288" r:id="rId31"/>
    <p:sldId id="290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557F9-7638-487D-9D28-8E42E2A81A8A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705A-629F-48B5-8B17-4177CF81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5AC10-60CA-4021-878B-322A4B4167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7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2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0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6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3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3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9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7734-2C1F-4466-8740-5187E4CD0CF6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9062" y="17375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asymmetries in </a:t>
            </a:r>
            <a:r>
              <a:rPr lang="en-AU" dirty="0" smtClean="0"/>
              <a:t>the feedforward </a:t>
            </a:r>
            <a:r>
              <a:rPr lang="en-AU" dirty="0"/>
              <a:t>signals are exploited by target neurons to elaborate feature selectivity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128" y="4666067"/>
            <a:ext cx="9144000" cy="1655762"/>
          </a:xfrm>
        </p:spPr>
        <p:txBody>
          <a:bodyPr/>
          <a:lstStyle/>
          <a:p>
            <a:r>
              <a:rPr lang="en-AU" dirty="0" smtClean="0"/>
              <a:t>Yamni Mohan</a:t>
            </a:r>
          </a:p>
          <a:p>
            <a:r>
              <a:rPr lang="en-AU" dirty="0" smtClean="0"/>
              <a:t>Supervisors: </a:t>
            </a:r>
            <a:r>
              <a:rPr lang="en-AU" dirty="0" err="1" smtClean="0"/>
              <a:t>Prof.</a:t>
            </a:r>
            <a:r>
              <a:rPr lang="en-AU" dirty="0" smtClean="0"/>
              <a:t> TR </a:t>
            </a:r>
            <a:r>
              <a:rPr lang="en-AU" dirty="0" err="1" smtClean="0"/>
              <a:t>Vidyasagar</a:t>
            </a:r>
            <a:r>
              <a:rPr lang="en-AU" dirty="0" smtClean="0"/>
              <a:t>; </a:t>
            </a:r>
            <a:r>
              <a:rPr lang="en-AU" dirty="0" err="1" smtClean="0"/>
              <a:t>Dr.</a:t>
            </a:r>
            <a:r>
              <a:rPr lang="en-AU" dirty="0" smtClean="0"/>
              <a:t> Ekaterina </a:t>
            </a:r>
            <a:r>
              <a:rPr lang="en-AU" dirty="0" err="1" smtClean="0"/>
              <a:t>Levichkina</a:t>
            </a:r>
            <a:endParaRPr lang="en-AU" dirty="0"/>
          </a:p>
          <a:p>
            <a:r>
              <a:rPr lang="en-AU" dirty="0" smtClean="0"/>
              <a:t>(also- </a:t>
            </a:r>
            <a:r>
              <a:rPr lang="en-AU" dirty="0" err="1" smtClean="0"/>
              <a:t>Dr.</a:t>
            </a:r>
            <a:r>
              <a:rPr lang="en-AU" dirty="0" smtClean="0"/>
              <a:t> </a:t>
            </a:r>
            <a:r>
              <a:rPr lang="en-AU" dirty="0" err="1" smtClean="0"/>
              <a:t>Sivaram</a:t>
            </a:r>
            <a:r>
              <a:rPr lang="en-AU" dirty="0" smtClean="0"/>
              <a:t> </a:t>
            </a:r>
            <a:r>
              <a:rPr lang="en-AU" dirty="0" err="1" smtClean="0"/>
              <a:t>Viswanathan</a:t>
            </a:r>
            <a:r>
              <a:rPr lang="en-AU" dirty="0" smtClean="0"/>
              <a:t> and </a:t>
            </a:r>
            <a:r>
              <a:rPr lang="en-AU" dirty="0" err="1" smtClean="0"/>
              <a:t>Dr.</a:t>
            </a:r>
            <a:r>
              <a:rPr lang="en-AU" dirty="0" smtClean="0"/>
              <a:t> Jaikishan </a:t>
            </a:r>
            <a:r>
              <a:rPr lang="en-AU" dirty="0" err="1" smtClean="0"/>
              <a:t>Jayakumar</a:t>
            </a:r>
            <a:r>
              <a:rPr lang="en-AU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8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Neurons in the SC are similar to the neurons in the retina and the LGN in CATS---</a:t>
            </a:r>
          </a:p>
          <a:p>
            <a:r>
              <a:rPr lang="en-AU" dirty="0" smtClean="0"/>
              <a:t>What does that really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1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biases in the inputs to the cortex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Looked at the orientation tuning in the V1 of the primary visual cortex.</a:t>
            </a:r>
          </a:p>
          <a:p>
            <a:r>
              <a:rPr lang="en-AU" dirty="0" smtClean="0"/>
              <a:t>Inputs?</a:t>
            </a:r>
          </a:p>
          <a:p>
            <a:r>
              <a:rPr lang="en-AU" dirty="0" smtClean="0"/>
              <a:t>Used optical imaging of intrinsic signals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6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Inputs?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Rationale for the unfiltered signal compared to the filtered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9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OI- What do we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37" y="2882299"/>
            <a:ext cx="4319016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6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Unfiltered signal is mostly tuned to the radial orientation.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58" y="2453603"/>
            <a:ext cx="5221084" cy="3681190"/>
          </a:xfrm>
        </p:spPr>
      </p:pic>
    </p:spTree>
    <p:extLst>
      <p:ext uri="{BB962C8B-B14F-4D97-AF65-F5344CB8AC3E}">
        <p14:creationId xmlns:p14="http://schemas.microsoft.com/office/powerpoint/2010/main" val="24862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tuning is on a fairly fine spatial scale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8" y="1898506"/>
            <a:ext cx="459776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5932517" y="2003366"/>
            <a:ext cx="3909753" cy="3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Also present on a single pixel 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7287"/>
          <a:stretch/>
        </p:blipFill>
        <p:spPr>
          <a:xfrm>
            <a:off x="6317672" y="2302625"/>
            <a:ext cx="3848793" cy="31819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4634" y="2301340"/>
            <a:ext cx="3909753" cy="3183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083" y="1690688"/>
            <a:ext cx="69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ROI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5937" y="1690688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Single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8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 also looked at array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b="14420"/>
          <a:stretch/>
        </p:blipFill>
        <p:spPr>
          <a:xfrm>
            <a:off x="687354" y="2236595"/>
            <a:ext cx="10666446" cy="2443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092" y="5702531"/>
            <a:ext cx="217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LFP data ~ Unfiltered</a:t>
            </a:r>
          </a:p>
          <a:p>
            <a:r>
              <a:rPr lang="en-AU" dirty="0" smtClean="0"/>
              <a:t>MUA data ~ Filtered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80435" y="5464488"/>
            <a:ext cx="1711565" cy="13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5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7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Inputs are tuned to radial orientation- So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9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 Two: Tree Shrew Primary Visual Cortex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Why study it?</a:t>
            </a:r>
          </a:p>
          <a:p>
            <a:r>
              <a:rPr lang="en-AU" dirty="0" smtClean="0"/>
              <a:t>What has been done so far?</a:t>
            </a:r>
          </a:p>
        </p:txBody>
      </p:sp>
    </p:spTree>
    <p:extLst>
      <p:ext uri="{BB962C8B-B14F-4D97-AF65-F5344CB8AC3E}">
        <p14:creationId xmlns:p14="http://schemas.microsoft.com/office/powerpoint/2010/main" val="151778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Organisation</a:t>
            </a:r>
          </a:p>
          <a:p>
            <a:r>
              <a:rPr lang="en-AU" dirty="0" smtClean="0"/>
              <a:t>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45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cortical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81" y="2255707"/>
            <a:ext cx="3971925" cy="359092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1" t="11918" r="34016" b="41087"/>
          <a:stretch/>
        </p:blipFill>
        <p:spPr>
          <a:xfrm>
            <a:off x="2344188" y="2498536"/>
            <a:ext cx="3067397" cy="31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5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Distribution of Orientation Tuning in V1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5" y="1966941"/>
            <a:ext cx="8718752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1" y="1513436"/>
            <a:ext cx="2170299" cy="47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Track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So far… layer 4 was thought  to be </a:t>
            </a:r>
            <a:r>
              <a:rPr lang="en-AU" dirty="0" err="1" smtClean="0"/>
              <a:t>unoriented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Does the orientation remain same down the layers?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5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2641444" y="2652133"/>
            <a:ext cx="6638063" cy="31051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92088" y="1911927"/>
            <a:ext cx="54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Difference in orientation selectivity between layer 2/3 cell and the layer 3c/4 cell within a track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98280" y="298240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N=37 pairs</a:t>
            </a:r>
            <a:endParaRPr lang="en-US" dirty="0"/>
          </a:p>
        </p:txBody>
      </p:sp>
      <p:sp>
        <p:nvSpPr>
          <p:cNvPr id="16" name="Title 20"/>
          <p:cNvSpPr>
            <a:spLocks noGrp="1"/>
          </p:cNvSpPr>
          <p:nvPr>
            <p:ph type="title"/>
          </p:nvPr>
        </p:nvSpPr>
        <p:spPr>
          <a:xfrm>
            <a:off x="1745674" y="365125"/>
            <a:ext cx="9608126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14286" b="6511"/>
          <a:stretch/>
        </p:blipFill>
        <p:spPr>
          <a:xfrm>
            <a:off x="939340" y="367837"/>
            <a:ext cx="1658577" cy="1684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r="14422"/>
          <a:stretch/>
        </p:blipFill>
        <p:spPr>
          <a:xfrm>
            <a:off x="981525" y="2126273"/>
            <a:ext cx="1795550" cy="2008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5823" b="6164"/>
          <a:stretch/>
        </p:blipFill>
        <p:spPr>
          <a:xfrm>
            <a:off x="981525" y="4208512"/>
            <a:ext cx="1755524" cy="191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144" y="787206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2/3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1145" y="2657017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3c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01144" y="105321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Cm= -5.7</a:t>
            </a:r>
            <a:r>
              <a:rPr lang="en-AU" baseline="30000" dirty="0" smtClean="0"/>
              <a:t>o</a:t>
            </a:r>
            <a:endParaRPr lang="en-US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2901144" y="2923024"/>
            <a:ext cx="130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Cm= 60.36</a:t>
            </a:r>
            <a:r>
              <a:rPr lang="en-AU" baseline="30000" dirty="0" smtClean="0"/>
              <a:t>o</a:t>
            </a:r>
            <a:endParaRPr lang="en-US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1144" y="5061785"/>
            <a:ext cx="145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Cm= 174.75</a:t>
            </a:r>
            <a:r>
              <a:rPr lang="en-AU" baseline="30000" dirty="0" smtClean="0"/>
              <a:t>o</a:t>
            </a:r>
            <a:endParaRPr 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3081878" y="4792835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/>
          <a:stretch/>
        </p:blipFill>
        <p:spPr>
          <a:xfrm>
            <a:off x="6127787" y="2470013"/>
            <a:ext cx="3990965" cy="26968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1999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P=0.016, Binomial Distribution</a:t>
            </a:r>
          </a:p>
          <a:p>
            <a:r>
              <a:rPr lang="en-AU" dirty="0" smtClean="0"/>
              <a:t>N=12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03624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P=0.026, Binomial Distribution</a:t>
            </a:r>
          </a:p>
          <a:p>
            <a:r>
              <a:rPr lang="en-AU" dirty="0" smtClean="0"/>
              <a:t>N=21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>
            <a:spLocks noGrp="1"/>
          </p:cNvSpPr>
          <p:nvPr>
            <p:ph type="title"/>
          </p:nvPr>
        </p:nvSpPr>
        <p:spPr>
          <a:xfrm>
            <a:off x="4488872" y="365125"/>
            <a:ext cx="6864927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column- Is it chance?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2" t="76849"/>
          <a:stretch/>
        </p:blipFill>
        <p:spPr>
          <a:xfrm>
            <a:off x="1701220" y="1879160"/>
            <a:ext cx="2379739" cy="1744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7495" r="9438" b="10687"/>
          <a:stretch/>
        </p:blipFill>
        <p:spPr>
          <a:xfrm>
            <a:off x="1826029" y="4070462"/>
            <a:ext cx="2254930" cy="17847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99096" y="4964023"/>
            <a:ext cx="45719" cy="467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9270" y="4715510"/>
            <a:ext cx="73447" cy="24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22718" y="4987421"/>
            <a:ext cx="278977" cy="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992120" y="4987421"/>
            <a:ext cx="129836" cy="22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62" y="2102383"/>
            <a:ext cx="4479190" cy="31883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68538" y="5769033"/>
            <a:ext cx="506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getting a peak at 65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Highest at d=0.25; p=0.045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Lowest at d=0.05; p=0.01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77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Spatial Frequency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Organisation</a:t>
            </a:r>
          </a:p>
          <a:p>
            <a:r>
              <a:rPr lang="en-AU" dirty="0" smtClean="0"/>
              <a:t>It’s role in orientation tuning</a:t>
            </a:r>
          </a:p>
          <a:p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170"/>
            <a:ext cx="10058400" cy="2976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4916" y="5946644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5548" y="5954110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3c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36180" y="5937827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2/3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6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 1: Sub-cortical </a:t>
            </a:r>
            <a:r>
              <a:rPr lang="en-AU" dirty="0"/>
              <a:t>O</a:t>
            </a:r>
            <a:r>
              <a:rPr lang="en-AU" dirty="0" smtClean="0"/>
              <a:t>rientation 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Two parts</a:t>
            </a:r>
            <a:endParaRPr lang="en-US" sz="4000" dirty="0" smtClean="0"/>
          </a:p>
          <a:p>
            <a:pPr lvl="1"/>
            <a:r>
              <a:rPr lang="en-AU" sz="4000" dirty="0" smtClean="0"/>
              <a:t>Orientation Tuning in the Superior Colliculus</a:t>
            </a:r>
          </a:p>
          <a:p>
            <a:pPr lvl="1"/>
            <a:r>
              <a:rPr lang="en-AU" sz="4000" dirty="0" smtClean="0"/>
              <a:t>Orientation Biases in the inputs to the cortex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58570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>
            <a:spLocks/>
          </p:cNvSpPr>
          <p:nvPr/>
        </p:nvSpPr>
        <p:spPr>
          <a:xfrm>
            <a:off x="538074" y="498129"/>
            <a:ext cx="545314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" y="1993095"/>
            <a:ext cx="11267113" cy="4009352"/>
          </a:xfrm>
          <a:prstGeom prst="rect">
            <a:avLst/>
          </a:prstGeom>
        </p:spPr>
      </p:pic>
      <p:sp>
        <p:nvSpPr>
          <p:cNvPr id="5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Spatial Frequency Tuning and orientation tuning (Layer 2/3 and input layer cells)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0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3" y="2813537"/>
            <a:ext cx="4991554" cy="3156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9" y="2813537"/>
            <a:ext cx="5485178" cy="3156237"/>
          </a:xfrm>
          <a:prstGeom prst="rect">
            <a:avLst/>
          </a:prstGeom>
        </p:spPr>
      </p:pic>
      <p:sp>
        <p:nvSpPr>
          <p:cNvPr id="4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Doesn’t have the same effect as in cats and macaques</a:t>
            </a:r>
          </a:p>
        </p:txBody>
      </p:sp>
    </p:spTree>
    <p:extLst>
      <p:ext uri="{BB962C8B-B14F-4D97-AF65-F5344CB8AC3E}">
        <p14:creationId xmlns:p14="http://schemas.microsoft.com/office/powerpoint/2010/main" val="1681968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Linearity of receptive field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Simple vs Complex cells.</a:t>
            </a:r>
          </a:p>
          <a:p>
            <a:r>
              <a:rPr lang="en-AU" dirty="0" smtClean="0"/>
              <a:t>Simple vs Complex cells???</a:t>
            </a:r>
          </a:p>
          <a:p>
            <a:r>
              <a:rPr lang="en-AU" dirty="0" smtClean="0"/>
              <a:t>RF organisation</a:t>
            </a:r>
          </a:p>
          <a:p>
            <a:r>
              <a:rPr lang="en-AU" dirty="0" smtClean="0"/>
              <a:t>Are the shrew neurons actually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Tuning of the Superior Colliculus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5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Tuning of the Superior Colliculus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Most neurons were from the superficial (visual)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56" y="2108486"/>
            <a:ext cx="6876288" cy="3785616"/>
          </a:xfrm>
        </p:spPr>
      </p:pic>
    </p:spTree>
    <p:extLst>
      <p:ext uri="{BB962C8B-B14F-4D97-AF65-F5344CB8AC3E}">
        <p14:creationId xmlns:p14="http://schemas.microsoft.com/office/powerpoint/2010/main" val="392457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These neurons were orientation tuned in response to bars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30442"/>
            <a:ext cx="3525265" cy="25843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4" y="4502213"/>
            <a:ext cx="6784848" cy="2243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0"/>
          <a:stretch/>
        </p:blipFill>
        <p:spPr>
          <a:xfrm>
            <a:off x="838200" y="2502687"/>
            <a:ext cx="2933320" cy="32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orientation tuning was related to the spatial frequency of the stimulus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/>
          <a:stretch/>
        </p:blipFill>
        <p:spPr>
          <a:xfrm>
            <a:off x="1775536" y="2286593"/>
            <a:ext cx="7292264" cy="3787747"/>
          </a:xfrm>
        </p:spPr>
      </p:pic>
    </p:spTree>
    <p:extLst>
      <p:ext uri="{BB962C8B-B14F-4D97-AF65-F5344CB8AC3E}">
        <p14:creationId xmlns:p14="http://schemas.microsoft.com/office/powerpoint/2010/main" val="150267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Orientation Selectivity is more prominent at higher spatial frequencies where the cortical neurons typically respond.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36" y="1562100"/>
            <a:ext cx="672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447</Words>
  <Application>Microsoft Office PowerPoint</Application>
  <PresentationFormat>Widescreen</PresentationFormat>
  <Paragraphs>83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How asymmetries in the feedforward signals are exploited by target neurons to elaborate feature selectivity </vt:lpstr>
      <vt:lpstr>Introduction</vt:lpstr>
      <vt:lpstr>Part 1: Sub-cortical Orientation Biases</vt:lpstr>
      <vt:lpstr>Orientation Tuning of the Superior Colliculus neurons</vt:lpstr>
      <vt:lpstr>Orientation Tuning of the Superior Colliculus neurons</vt:lpstr>
      <vt:lpstr>Most neurons were from the superficial (visual) layers</vt:lpstr>
      <vt:lpstr>These neurons were orientation tuned in response to bars</vt:lpstr>
      <vt:lpstr>This orientation tuning was related to the spatial frequency of the stimulus</vt:lpstr>
      <vt:lpstr>Orientation Selectivity is more prominent at higher spatial frequencies where the cortical neurons typically respond.</vt:lpstr>
      <vt:lpstr>Discussion</vt:lpstr>
      <vt:lpstr>Summary</vt:lpstr>
      <vt:lpstr>Orientation biases in the inputs to the cortex</vt:lpstr>
      <vt:lpstr>Inputs?</vt:lpstr>
      <vt:lpstr>Method</vt:lpstr>
      <vt:lpstr>Unfiltered signal is mostly tuned to the radial orientation.</vt:lpstr>
      <vt:lpstr>This tuning is on a fairly fine spatial scale</vt:lpstr>
      <vt:lpstr>Also present on a single pixel level</vt:lpstr>
      <vt:lpstr>We also looked at array data</vt:lpstr>
      <vt:lpstr>Discussion</vt:lpstr>
      <vt:lpstr>Conclusion</vt:lpstr>
      <vt:lpstr>Part Two: Tree Shrew Primary Visual Cortex</vt:lpstr>
      <vt:lpstr>Orientation Tuning</vt:lpstr>
      <vt:lpstr>The cortical layers</vt:lpstr>
      <vt:lpstr>Distribution of Orientation Tuning in V1</vt:lpstr>
      <vt:lpstr>Track Orientation</vt:lpstr>
      <vt:lpstr>Orientation selectivity within a column</vt:lpstr>
      <vt:lpstr>PowerPoint Presentation</vt:lpstr>
      <vt:lpstr>Orientation selectivity within a column- Is it chance?</vt:lpstr>
      <vt:lpstr>Spatial Frequency Tuning</vt:lpstr>
      <vt:lpstr>PowerPoint Presentation</vt:lpstr>
      <vt:lpstr>PowerPoint Presentation</vt:lpstr>
      <vt:lpstr>Linearity of receptive field responses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Completion Talk- All about Orientation Tuning</dc:title>
  <dc:creator>Yamni Mohan</dc:creator>
  <cp:lastModifiedBy>Yamni Mohan</cp:lastModifiedBy>
  <cp:revision>16</cp:revision>
  <dcterms:created xsi:type="dcterms:W3CDTF">2018-01-30T05:01:40Z</dcterms:created>
  <dcterms:modified xsi:type="dcterms:W3CDTF">2018-02-23T06:05:13Z</dcterms:modified>
</cp:coreProperties>
</file>